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handoutMasterIdLst>
    <p:handoutMasterId r:id="rId4"/>
  </p:handoutMasterIdLst>
  <p:sldIdLst>
    <p:sldId id="256" r:id="rId2"/>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5F1B5"/>
    <a:srgbClr val="EBC3C9"/>
    <a:srgbClr val="D8F7D5"/>
    <a:srgbClr val="A8DBA2"/>
    <a:srgbClr val="F7F7A8"/>
    <a:srgbClr val="B8DEC0"/>
    <a:srgbClr val="A9C9FC"/>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738" dt="2023-04-17T20:36:08.438"/>
    <p1510:client id="{178159BB-004F-070B-2E6D-F923BBE5CFC8}" v="23" dt="2023-04-17T20:40:25.154"/>
    <p1510:client id="{3B1673CF-7AB4-4749-8535-723AFF62D71C}" v="1" dt="2023-04-16T17:31:48.335"/>
    <p1510:client id="{837672BB-58BC-EBDC-3E7E-66C62C835CE4}" v="539" dt="2023-04-17T21:08:53.198"/>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3"/>
    <p:restoredTop sz="94694"/>
  </p:normalViewPr>
  <p:slideViewPr>
    <p:cSldViewPr snapToGrid="0">
      <p:cViewPr>
        <p:scale>
          <a:sx n="88" d="100"/>
          <a:sy n="88" d="100"/>
        </p:scale>
        <p:origin x="1136" y="704"/>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7/16/23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30173AF-D5D0-1D43-8376-065C03167697}" type="datetimeFigureOut">
              <a:rPr lang="en-US" smtClean="0"/>
              <a:t>7/16/23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6769AE7-561A-1748-85D9-D626B0EAE978}" type="slidenum">
              <a:rPr lang="en-US" smtClean="0"/>
              <a:t>‹#›</a:t>
            </a:fld>
            <a:endParaRPr lang="en-US"/>
          </a:p>
        </p:txBody>
      </p:sp>
    </p:spTree>
    <p:extLst>
      <p:ext uri="{BB962C8B-B14F-4D97-AF65-F5344CB8AC3E}">
        <p14:creationId xmlns:p14="http://schemas.microsoft.com/office/powerpoint/2010/main" val="256202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1</a:t>
            </a:fld>
            <a:endParaRPr lang="en-US"/>
          </a:p>
        </p:txBody>
      </p:sp>
    </p:spTree>
    <p:extLst>
      <p:ext uri="{BB962C8B-B14F-4D97-AF65-F5344CB8AC3E}">
        <p14:creationId xmlns:p14="http://schemas.microsoft.com/office/powerpoint/2010/main" val="159719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8.wmf"/><Relationship Id="rId18" Type="http://schemas.openxmlformats.org/officeDocument/2006/relationships/image" Target="../media/image12.png"/><Relationship Id="rId26" Type="http://schemas.openxmlformats.org/officeDocument/2006/relationships/image" Target="../media/image20.png"/><Relationship Id="rId21" Type="http://schemas.openxmlformats.org/officeDocument/2006/relationships/image" Target="../media/image15.png"/><Relationship Id="rId47" Type="http://schemas.openxmlformats.org/officeDocument/2006/relationships/image" Target="../media/image27.png"/><Relationship Id="rId50" Type="http://schemas.openxmlformats.org/officeDocument/2006/relationships/image" Target="../media/image21.png"/><Relationship Id="rId55" Type="http://schemas.openxmlformats.org/officeDocument/2006/relationships/image" Target="../media/image31.png"/><Relationship Id="rId7" Type="http://schemas.openxmlformats.org/officeDocument/2006/relationships/hyperlink" Target="http://arxiv.org/abs/0910.1019" TargetMode="External"/><Relationship Id="rId12" Type="http://schemas.openxmlformats.org/officeDocument/2006/relationships/oleObject" Target="../embeddings/oleObject1.bin"/><Relationship Id="rId17" Type="http://schemas.openxmlformats.org/officeDocument/2006/relationships/image" Target="../media/image11.png"/><Relationship Id="rId25" Type="http://schemas.openxmlformats.org/officeDocument/2006/relationships/image" Target="../media/image19.png"/><Relationship Id="rId46"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4.png"/><Relationship Id="rId54"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hyperlink" Target="https://doi.org/10.1093/acprof:oso/9780199575800.003.0003" TargetMode="External"/><Relationship Id="rId11" Type="http://schemas.openxmlformats.org/officeDocument/2006/relationships/image" Target="../media/image7.png"/><Relationship Id="rId24" Type="http://schemas.openxmlformats.org/officeDocument/2006/relationships/image" Target="../media/image18.png"/><Relationship Id="rId45" Type="http://schemas.openxmlformats.org/officeDocument/2006/relationships/image" Target="../media/image36.png"/><Relationship Id="rId53" Type="http://schemas.openxmlformats.org/officeDocument/2006/relationships/image" Target="../media/image24.png"/><Relationship Id="rId5" Type="http://schemas.openxmlformats.org/officeDocument/2006/relationships/hyperlink" Target="https://doi.org/10.1088/2516-1075/ac572f" TargetMode="External"/><Relationship Id="rId15" Type="http://schemas.openxmlformats.org/officeDocument/2006/relationships/image" Target="../media/image9.wmf"/><Relationship Id="rId23" Type="http://schemas.openxmlformats.org/officeDocument/2006/relationships/image" Target="../media/image17.jpeg"/><Relationship Id="rId49" Type="http://schemas.openxmlformats.org/officeDocument/2006/relationships/image" Target="../media/image29.png"/><Relationship Id="rId10" Type="http://schemas.openxmlformats.org/officeDocument/2006/relationships/image" Target="../media/image6.png"/><Relationship Id="rId19" Type="http://schemas.openxmlformats.org/officeDocument/2006/relationships/image" Target="../media/image13.png"/><Relationship Id="rId44" Type="http://schemas.openxmlformats.org/officeDocument/2006/relationships/image" Target="../media/image35.png"/><Relationship Id="rId52"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40.png"/><Relationship Id="rId14" Type="http://schemas.openxmlformats.org/officeDocument/2006/relationships/oleObject" Target="../embeddings/oleObject2.bin"/><Relationship Id="rId22" Type="http://schemas.openxmlformats.org/officeDocument/2006/relationships/image" Target="../media/image16.png"/><Relationship Id="rId30" Type="http://schemas.openxmlformats.org/officeDocument/2006/relationships/image" Target="../media/image25.png"/><Relationship Id="rId48" Type="http://schemas.openxmlformats.org/officeDocument/2006/relationships/image" Target="../media/image28.png"/><Relationship Id="rId56" Type="http://schemas.openxmlformats.org/officeDocument/2006/relationships/image" Target="../media/image32.png"/><Relationship Id="rId8" Type="http://schemas.openxmlformats.org/officeDocument/2006/relationships/image" Target="../media/image5.png"/><Relationship Id="rId51" Type="http://schemas.openxmlformats.org/officeDocument/2006/relationships/image" Target="../media/image22.png"/><Relationship Id="rId3" Type="http://schemas.openxmlformats.org/officeDocument/2006/relationships/hyperlink" Target="mailto:rulisp@umkc.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mc:AlternateContent xmlns:mc="http://schemas.openxmlformats.org/markup-compatibility/2006" xmlns:a14="http://schemas.microsoft.com/office/drawing/2010/main">
        <mc:Choice Requires="a14">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a:t>
                </a:r>
                <a14:m>
                  <m:oMath xmlns:m="http://schemas.openxmlformats.org/officeDocument/2006/math">
                    <m:sSup>
                      <m:sSupPr>
                        <m:ctrlPr>
                          <a:rPr lang="en-US" sz="2600" i="1" smtClean="0">
                            <a:latin typeface="Cambria Math" panose="02040503050406030204" pitchFamily="18" charset="0"/>
                            <a:ea typeface="+mn-lt"/>
                            <a:cs typeface="+mn-lt"/>
                          </a:rPr>
                        </m:ctrlPr>
                      </m:sSupPr>
                      <m:e>
                        <m:r>
                          <a:rPr lang="en-US" sz="2600" b="0" i="1" smtClean="0">
                            <a:latin typeface="Cambria Math" panose="02040503050406030204" pitchFamily="18" charset="0"/>
                            <a:ea typeface="+mn-lt"/>
                            <a:cs typeface="+mn-lt"/>
                          </a:rPr>
                          <m:t>𝑂</m:t>
                        </m:r>
                        <m:r>
                          <a:rPr lang="en-US" sz="2600" b="0" i="1" smtClean="0">
                            <a:latin typeface="Cambria Math" panose="02040503050406030204" pitchFamily="18" charset="0"/>
                            <a:ea typeface="+mn-lt"/>
                            <a:cs typeface="+mn-lt"/>
                          </a:rPr>
                          <m:t>(</m:t>
                        </m:r>
                        <m:r>
                          <a:rPr lang="en-US" sz="2600" b="0" i="1" smtClean="0">
                            <a:latin typeface="Cambria Math" panose="02040503050406030204" pitchFamily="18" charset="0"/>
                            <a:ea typeface="+mn-lt"/>
                            <a:cs typeface="+mn-lt"/>
                          </a:rPr>
                          <m:t>𝑁</m:t>
                        </m:r>
                      </m:e>
                      <m:sup>
                        <m:r>
                          <a:rPr lang="en-US" sz="2600" b="0" i="1" smtClean="0">
                            <a:latin typeface="Cambria Math" panose="02040503050406030204" pitchFamily="18" charset="0"/>
                            <a:ea typeface="+mn-lt"/>
                            <a:cs typeface="+mn-lt"/>
                          </a:rPr>
                          <m:t>3</m:t>
                        </m:r>
                      </m:sup>
                    </m:sSup>
                    <m:r>
                      <a:rPr lang="en-US" sz="2600" b="0" i="1" smtClean="0">
                        <a:latin typeface="Cambria Math" panose="02040503050406030204" pitchFamily="18" charset="0"/>
                        <a:ea typeface="+mn-lt"/>
                        <a:cs typeface="+mn-lt"/>
                      </a:rPr>
                      <m:t>)</m:t>
                    </m:r>
                    <m:r>
                      <a:rPr lang="en-US" sz="2600" b="0" i="0" smtClean="0">
                        <a:latin typeface="Cambria Math" panose="02040503050406030204" pitchFamily="18" charset="0"/>
                        <a:ea typeface="+mn-lt"/>
                        <a:cs typeface="+mn-lt"/>
                      </a:rPr>
                      <m:t> </m:t>
                    </m:r>
                  </m:oMath>
                </a14:m>
                <a:r>
                  <a:rPr lang="en-US" sz="2600" dirty="0">
                    <a:latin typeface="Calibri"/>
                    <a:ea typeface="+mn-lt"/>
                    <a:cs typeface="+mn-lt"/>
                  </a:rPr>
                  <a:t>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our progress in studying local atomic descriptors and their implementation in training neural networks to predict the electronic potential function of amorphous silicon. We focus on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(descriptors) and potential function coefficients are used as the input/output training pairs for a neural network.</a:t>
                </a:r>
                <a:endParaRPr lang="en-US" sz="2600" dirty="0">
                  <a:latin typeface="Calibri"/>
                  <a:cs typeface="Calibri"/>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065126" y="5544325"/>
                <a:ext cx="11599653" cy="5981209"/>
              </a:xfrm>
              <a:prstGeom prst="rect">
                <a:avLst/>
              </a:prstGeom>
              <a:blipFill>
                <a:blip r:embed="rId4"/>
                <a:stretch>
                  <a:fillRect l="-1749" r="-1639" b="-1059"/>
                </a:stretch>
              </a:blipFill>
            </p:spPr>
            <p:txBody>
              <a:bodyPr/>
              <a:lstStyle/>
              <a:p>
                <a:r>
                  <a:rPr lang="en-US">
                    <a:noFill/>
                  </a:rPr>
                  <a:t> </a:t>
                </a:r>
              </a:p>
            </p:txBody>
          </p:sp>
        </mc:Fallback>
      </mc:AlternateContent>
      <p:sp>
        <p:nvSpPr>
          <p:cNvPr id="71" name="TextBox 70"/>
          <p:cNvSpPr txBox="1"/>
          <p:nvPr/>
        </p:nvSpPr>
        <p:spPr>
          <a:xfrm>
            <a:off x="2440578" y="11894759"/>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931444" y="457610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30054404" y="13760025"/>
            <a:ext cx="11582400" cy="1325784"/>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endParaRPr lang="en-US" sz="2800" dirty="0">
              <a:solidFill>
                <a:srgbClr val="000000"/>
              </a:solidFill>
              <a:latin typeface="+mj-lt"/>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965219" y="23011047"/>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Conclusion</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 – need to update</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51644" y="30362364"/>
            <a:ext cx="11056752" cy="1312053"/>
          </a:xfrm>
          <a:prstGeom prst="rect">
            <a:avLst/>
          </a:prstGeom>
          <a:noFill/>
        </p:spPr>
        <p:txBody>
          <a:bodyPr wrap="square" lIns="0" tIns="0" rIns="0" bIns="0" rtlCol="0" anchor="t">
            <a:normAutofit lnSpcReduction="10000"/>
          </a:bodyPr>
          <a:lstStyle/>
          <a:p>
            <a:pPr rtl="0">
              <a:spcBef>
                <a:spcPts val="1200"/>
              </a:spcBef>
              <a:spcAft>
                <a:spcPts val="1200"/>
              </a:spcAft>
            </a:pPr>
            <a:r>
              <a:rPr lang="en-US" sz="1200" b="0" i="0" u="none" strike="noStrike" dirty="0">
                <a:solidFill>
                  <a:srgbClr val="000000"/>
                </a:solidFill>
                <a:effectLst/>
                <a:latin typeface="Arial" panose="020B0604020202020204" pitchFamily="34" charset="0"/>
              </a:rPr>
              <a:t>[1] Kulik, H. J., Welborn, M., </a:t>
            </a:r>
            <a:r>
              <a:rPr lang="en-US" sz="1200" b="0" i="0" u="none" strike="noStrike" dirty="0" err="1">
                <a:solidFill>
                  <a:srgbClr val="000000"/>
                </a:solidFill>
                <a:effectLst/>
                <a:latin typeface="Arial" panose="020B0604020202020204" pitchFamily="34" charset="0"/>
              </a:rPr>
              <a:t>Marom</a:t>
            </a:r>
            <a:r>
              <a:rPr lang="en-US" sz="1200" b="0" i="0" u="none" strike="noStrike" dirty="0">
                <a:solidFill>
                  <a:srgbClr val="000000"/>
                </a:solidFill>
                <a:effectLst/>
                <a:latin typeface="Arial" panose="020B0604020202020204" pitchFamily="34" charset="0"/>
              </a:rPr>
              <a:t>, N., </a:t>
            </a:r>
            <a:r>
              <a:rPr lang="en-US" sz="1200" b="0" i="0" u="none" strike="noStrike" dirty="0" err="1">
                <a:solidFill>
                  <a:srgbClr val="000000"/>
                </a:solidFill>
                <a:effectLst/>
                <a:latin typeface="Arial" panose="020B0604020202020204" pitchFamily="34" charset="0"/>
              </a:rPr>
              <a:t>Tkatchenko</a:t>
            </a:r>
            <a:r>
              <a:rPr lang="en-US" sz="1200" b="0" i="0" u="none" strike="noStrike" dirty="0">
                <a:solidFill>
                  <a:srgbClr val="000000"/>
                </a:solidFill>
                <a:effectLst/>
                <a:latin typeface="Arial" panose="020B0604020202020204" pitchFamily="34" charset="0"/>
              </a:rPr>
              <a:t>, A., Hennig, R. G., </a:t>
            </a:r>
            <a:r>
              <a:rPr lang="en-US" sz="1200" b="0" i="0" u="none" strike="noStrike" dirty="0" err="1">
                <a:solidFill>
                  <a:srgbClr val="000000"/>
                </a:solidFill>
                <a:effectLst/>
                <a:latin typeface="Arial" panose="020B0604020202020204" pitchFamily="34" charset="0"/>
              </a:rPr>
              <a:t>Kästner</a:t>
            </a:r>
            <a:r>
              <a:rPr lang="en-US" sz="12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200" b="0" i="0" u="none" strike="noStrike" dirty="0">
                <a:solidFill>
                  <a:srgbClr val="000000"/>
                </a:solidFill>
                <a:effectLst/>
                <a:latin typeface="Arial" panose="020B0604020202020204" pitchFamily="34" charset="0"/>
                <a:hlinkClick r:id="rId5"/>
              </a:rPr>
              <a:t> </a:t>
            </a:r>
            <a:r>
              <a:rPr lang="en-US" sz="1200" b="0" i="0" u="sng" strike="noStrike" dirty="0">
                <a:solidFill>
                  <a:srgbClr val="1155CC"/>
                </a:solidFill>
                <a:effectLst/>
                <a:latin typeface="Arial" panose="020B0604020202020204" pitchFamily="34" charset="0"/>
                <a:hlinkClick r:id="rId5"/>
              </a:rPr>
              <a:t>https://doi.org/10.1088/2516-1075/ac572f</a:t>
            </a:r>
            <a:endParaRPr lang="en-US" sz="1200" dirty="0">
              <a:effectLst/>
            </a:endParaRPr>
          </a:p>
          <a:p>
            <a:r>
              <a:rPr lang="en-US" sz="1200" b="0" i="0" u="none" strike="noStrike" dirty="0">
                <a:solidFill>
                  <a:srgbClr val="000000"/>
                </a:solidFill>
                <a:effectLst/>
                <a:latin typeface="Arial" panose="020B0604020202020204" pitchFamily="34" charset="0"/>
              </a:rPr>
              <a:t>[2] Ching, W.-Y., &amp; </a:t>
            </a:r>
            <a:r>
              <a:rPr lang="en-US" sz="1200" b="0" i="0" u="none" strike="noStrike" dirty="0" err="1">
                <a:solidFill>
                  <a:srgbClr val="000000"/>
                </a:solidFill>
                <a:effectLst/>
                <a:latin typeface="Arial" panose="020B0604020202020204" pitchFamily="34" charset="0"/>
              </a:rPr>
              <a:t>Rulis</a:t>
            </a:r>
            <a:r>
              <a:rPr lang="en-US" sz="1200" b="0" i="0" u="none" strike="noStrike" dirty="0">
                <a:solidFill>
                  <a:srgbClr val="000000"/>
                </a:solidFill>
                <a:effectLst/>
                <a:latin typeface="Arial" panose="020B0604020202020204" pitchFamily="34" charset="0"/>
              </a:rPr>
              <a:t>, P. (2012). Basic Theory and Techniques of the OLCAO Method. In A. </a:t>
            </a:r>
            <a:r>
              <a:rPr lang="en-US" sz="1200" b="0" i="0" u="none" strike="noStrike" dirty="0" err="1">
                <a:solidFill>
                  <a:srgbClr val="000000"/>
                </a:solidFill>
                <a:effectLst/>
                <a:latin typeface="Arial" panose="020B0604020202020204" pitchFamily="34" charset="0"/>
              </a:rPr>
              <a:t>Zunger</a:t>
            </a:r>
            <a:r>
              <a:rPr lang="en-US" sz="1200" b="0" i="0" u="none" strike="noStrike" dirty="0">
                <a:solidFill>
                  <a:srgbClr val="000000"/>
                </a:solidFill>
                <a:effectLst/>
                <a:latin typeface="Arial" panose="020B0604020202020204" pitchFamily="34" charset="0"/>
              </a:rPr>
              <a:t> (Ed.), Modern Methods of Crystal Structure Prediction (pp. 61-83). Oxford University Press.</a:t>
            </a:r>
            <a:r>
              <a:rPr lang="en-US" sz="1200" b="0" i="0" u="none" strike="noStrike" dirty="0">
                <a:solidFill>
                  <a:srgbClr val="000000"/>
                </a:solidFill>
                <a:effectLst/>
                <a:latin typeface="Arial" panose="020B0604020202020204" pitchFamily="34" charset="0"/>
                <a:hlinkClick r:id="rId6"/>
              </a:rPr>
              <a:t> </a:t>
            </a:r>
            <a:r>
              <a:rPr lang="en-US" sz="1200" b="0" i="0" u="sng" strike="noStrike" dirty="0">
                <a:solidFill>
                  <a:srgbClr val="1155CC"/>
                </a:solidFill>
                <a:effectLst/>
                <a:latin typeface="Arial" panose="020B0604020202020204" pitchFamily="34" charset="0"/>
                <a:hlinkClick r:id="rId6"/>
              </a:rPr>
              <a:t>https://doi.org/10.1093/acprof:oso/9780199575800.003.0003</a:t>
            </a:r>
            <a:endParaRPr lang="en-US" sz="1200" b="0" i="0" u="sng" strike="noStrike" dirty="0">
              <a:solidFill>
                <a:srgbClr val="1155CC"/>
              </a:solidFill>
              <a:effectLst/>
              <a:latin typeface="Arial" panose="020B0604020202020204" pitchFamily="34" charset="0"/>
            </a:endParaRPr>
          </a:p>
          <a:p>
            <a:endParaRPr lang="en-US" sz="1200" u="sng" dirty="0">
              <a:solidFill>
                <a:srgbClr val="1155CC"/>
              </a:solidFill>
              <a:latin typeface="Arial" panose="020B0604020202020204" pitchFamily="34" charset="0"/>
              <a:cs typeface="Calibri"/>
            </a:endParaRPr>
          </a:p>
          <a:p>
            <a:r>
              <a:rPr lang="en-US" sz="1200" dirty="0">
                <a:latin typeface="Calibri"/>
                <a:cs typeface="Calibri"/>
              </a:rPr>
              <a:t>3] Bart ́ok AP, Payne MC, Kondor R, Cs ́</a:t>
            </a:r>
            <a:r>
              <a:rPr lang="en-US" sz="1200" dirty="0" err="1">
                <a:latin typeface="Calibri"/>
                <a:cs typeface="Calibri"/>
              </a:rPr>
              <a:t>anyi</a:t>
            </a:r>
            <a:r>
              <a:rPr lang="en-US" sz="1200" dirty="0">
                <a:latin typeface="Calibri"/>
                <a:cs typeface="Calibri"/>
              </a:rPr>
              <a:t> G. Gaussian Approximation Potentials: The Accuracy of Quantum Mechanics, Without the Electrons;104(13):136403. Available from: </a:t>
            </a:r>
            <a:r>
              <a:rPr lang="en-US" sz="1200" dirty="0">
                <a:latin typeface="Calibri"/>
                <a:cs typeface="Calibri"/>
                <a:hlinkClick r:id="rId7"/>
              </a:rPr>
              <a:t>http://arxiv.org/abs/0910.1019</a:t>
            </a:r>
            <a:endParaRPr lang="en-US" sz="1200" dirty="0">
              <a:latin typeface="Calibri"/>
              <a:cs typeface="Calibri"/>
            </a:endParaRPr>
          </a:p>
          <a:p>
            <a:endParaRPr lang="en-US" sz="1800" dirty="0">
              <a:latin typeface="Calibri"/>
              <a:cs typeface="Calibri"/>
            </a:endParaRPr>
          </a:p>
          <a:p>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mc:AlternateContent xmlns:mc="http://schemas.openxmlformats.org/markup-compatibility/2006">
        <mc:Choice xmlns:a14="http://schemas.microsoft.com/office/drawing/2010/main" Requires="a14">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3784319007"/>
                  </p:ext>
                </p:extLst>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𝑚</m:t>
                                            </m:r>
                                          </m:e>
                                          <m:sup>
                                            <m:r>
                                              <a:rPr lang="en-US" sz="2400" b="0" i="1" smtClean="0">
                                                <a:latin typeface="Cambria Math" panose="02040503050406030204" pitchFamily="18" charset="0"/>
                                                <a:ea typeface="Cambria Math" panose="02040503050406030204" pitchFamily="18" charset="0"/>
                                              </a:rPr>
                                              <m:t>′</m:t>
                                            </m:r>
                                          </m:sup>
                                        </m:sSup>
                                        <m:r>
                                          <m:rPr>
                                            <m:brk m:alnAt="23"/>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𝑗</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𝑈</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rPr>
                                          <m:t>)</m:t>
                                        </m:r>
                                      </m:e>
                                    </m:nary>
                                  </m:e>
                                </m:nary>
                              </m:oMath>
                            </m:oMathPara>
                          </a14:m>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Choice>
        <mc:Fallback>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3784319007"/>
                  </p:ext>
                </p:extLst>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86307">
                    <a:tc>
                      <a:txBody>
                        <a:bodyPr/>
                        <a:lstStyle/>
                        <a:p>
                          <a:pPr algn="l"/>
                          <a:endParaRPr lang="en-US" sz="2400" dirty="0"/>
                        </a:p>
                      </a:txBody>
                      <a:tcPr anchor="ctr"/>
                    </a:tc>
                    <a:tc>
                      <a:txBody>
                        <a:bodyPr/>
                        <a:lstStyle/>
                        <a:p>
                          <a:endParaRPr lang="en-US"/>
                        </a:p>
                      </a:txBody>
                      <a:tcPr anchor="ctr">
                        <a:blipFill>
                          <a:blip r:embed="rId8"/>
                          <a:stretch>
                            <a:fillRect l="-97452" t="-95745" r="-1274" b="-151064"/>
                          </a:stretch>
                        </a:blipFill>
                      </a:tcP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2486333636"/>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1</m:t>
                                  </m:r>
                                </m:sub>
                              </m:sSub>
                            </m:oMath>
                          </a14:m>
                          <a:r>
                            <a:rPr lang="en-US" sz="2200" u="none" strike="noStrike" noProof="0" dirty="0">
                              <a:solidFill>
                                <a:schemeClr val="tx1"/>
                              </a:solidFill>
                              <a:latin typeface="Calibri"/>
                            </a:rPr>
                            <a:t> and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2</m:t>
                                  </m:r>
                                </m:sub>
                              </m:sSub>
                            </m:oMath>
                          </a14:m>
                          <a:r>
                            <a:rPr lang="en-US" sz="2200" u="none" strike="noStrike" noProof="0" dirty="0">
                              <a:solidFill>
                                <a:schemeClr val="tx1"/>
                              </a:solidFill>
                              <a:latin typeface="Calibri"/>
                            </a:rPr>
                            <a:t>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Choice>
        <mc:Fallback xmlns="">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2486333636"/>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1097280">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432560">
                    <a:tc>
                      <a:txBody>
                        <a:bodyPr/>
                        <a:lstStyle/>
                        <a:p>
                          <a:endParaRPr lang="en-US" sz="2200" dirty="0">
                            <a:solidFill>
                              <a:schemeClr val="tx1"/>
                            </a:solidFill>
                            <a:latin typeface="Calibri"/>
                          </a:endParaRPr>
                        </a:p>
                      </a:txBody>
                      <a:tcPr/>
                    </a:tc>
                    <a:tc>
                      <a:txBody>
                        <a:bodyPr/>
                        <a:lstStyle/>
                        <a:p>
                          <a:endParaRPr lang="en-US"/>
                        </a:p>
                      </a:txBody>
                      <a:tcPr>
                        <a:blipFill>
                          <a:blip r:embed="rId9"/>
                          <a:stretch>
                            <a:fillRect l="-97634" t="-121053" r="-1290" b="-87719"/>
                          </a:stretch>
                        </a:blipFill>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Fallback>
      </mc:AlternateContent>
      <p:sp>
        <p:nvSpPr>
          <p:cNvPr id="58" name="TextBox 57">
            <a:extLst>
              <a:ext uri="{FF2B5EF4-FFF2-40B4-BE49-F238E27FC236}">
                <a16:creationId xmlns:a16="http://schemas.microsoft.com/office/drawing/2014/main" id="{254C7F43-D882-46D8-2E02-68AA1A2566FA}"/>
              </a:ext>
            </a:extLst>
          </p:cNvPr>
          <p:cNvSpPr txBox="1"/>
          <p:nvPr/>
        </p:nvSpPr>
        <p:spPr>
          <a:xfrm>
            <a:off x="16035914" y="17016335"/>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2515" y="17936750"/>
            <a:ext cx="4808919" cy="480891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79148" y="17953743"/>
            <a:ext cx="6400800" cy="480034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AF03D1AD-87C4-DC01-021C-EB2C1140B606}"/>
              </a:ext>
            </a:extLst>
          </p:cNvPr>
          <p:cNvSpPr txBox="1"/>
          <p:nvPr/>
        </p:nvSpPr>
        <p:spPr>
          <a:xfrm>
            <a:off x="2096593" y="23264486"/>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Silicon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extLst>
              <p:ext uri="{D42A27DB-BD31-4B8C-83A1-F6EECF244321}">
                <p14:modId xmlns:p14="http://schemas.microsoft.com/office/powerpoint/2010/main" val="980821320"/>
              </p:ext>
            </p:extLst>
          </p:nvPr>
        </p:nvGraphicFramePr>
        <p:xfrm>
          <a:off x="8901698" y="24872516"/>
          <a:ext cx="5330952" cy="4536815"/>
        </p:xfrm>
        <a:graphic>
          <a:graphicData uri="http://schemas.openxmlformats.org/presentationml/2006/ole">
            <mc:AlternateContent xmlns:mc="http://schemas.openxmlformats.org/markup-compatibility/2006">
              <mc:Choice xmlns:v="urn:schemas-microsoft-com:vml" Requires="v">
                <p:oleObj name="Graph" r:id="rId12" imgW="3672250" imgH="3121657" progId="Origin50.Graph">
                  <p:embed/>
                </p:oleObj>
              </mc:Choice>
              <mc:Fallback>
                <p:oleObj name="Graph" r:id="rId12"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01698" y="2487251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extLst>
              <p:ext uri="{D42A27DB-BD31-4B8C-83A1-F6EECF244321}">
                <p14:modId xmlns:p14="http://schemas.microsoft.com/office/powerpoint/2010/main" val="463112875"/>
              </p:ext>
            </p:extLst>
          </p:nvPr>
        </p:nvGraphicFramePr>
        <p:xfrm>
          <a:off x="4431434" y="24872516"/>
          <a:ext cx="5334000" cy="4548634"/>
        </p:xfrm>
        <a:graphic>
          <a:graphicData uri="http://schemas.openxmlformats.org/presentationml/2006/ole">
            <mc:AlternateContent xmlns:mc="http://schemas.openxmlformats.org/markup-compatibility/2006">
              <mc:Choice xmlns:v="urn:schemas-microsoft-com:vml" Requires="v">
                <p:oleObj name="Graph" r:id="rId14" imgW="3672250" imgH="3127761" progId="Origin50.Graph">
                  <p:embed/>
                </p:oleObj>
              </mc:Choice>
              <mc:Fallback>
                <p:oleObj name="Graph" r:id="rId14"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31434" y="2487251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1977435" y="24617392"/>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C0DB1B4-B4F0-12D4-F403-2B8289A5CAD0}"/>
                  </a:ext>
                </a:extLst>
              </p:cNvPr>
              <p:cNvSpPr txBox="1"/>
              <p:nvPr/>
            </p:nvSpPr>
            <p:spPr>
              <a:xfrm>
                <a:off x="2097558" y="29492952"/>
                <a:ext cx="11627677" cy="1592810"/>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t>
                </a:r>
                <a14:m>
                  <m:oMath xmlns:m="http://schemas.openxmlformats.org/officeDocument/2006/math">
                    <m:sSup>
                      <m:sSupPr>
                        <m:ctrlPr>
                          <a:rPr lang="en-US" sz="2400" b="0" i="1" u="none" strike="noStrike" smtClean="0">
                            <a:solidFill>
                              <a:srgbClr val="000000"/>
                            </a:solidFill>
                            <a:effectLst/>
                            <a:latin typeface="Cambria Math" panose="02040503050406030204" pitchFamily="18" charset="0"/>
                          </a:rPr>
                        </m:ctrlPr>
                      </m:sSupPr>
                      <m:e>
                        <m:r>
                          <a:rPr lang="en-US" sz="2400" b="0" i="1" u="none" strike="noStrike" smtClean="0">
                            <a:solidFill>
                              <a:srgbClr val="000000"/>
                            </a:solidFill>
                            <a:effectLst/>
                            <a:latin typeface="Cambria Math" panose="02040503050406030204" pitchFamily="18" charset="0"/>
                          </a:rPr>
                          <m:t>𝐴</m:t>
                        </m:r>
                      </m:e>
                      <m:sup>
                        <m:r>
                          <a:rPr lang="en-US" sz="2400" b="0" i="1" u="none" strike="noStrike" smtClean="0">
                            <a:solidFill>
                              <a:srgbClr val="000000"/>
                            </a:solidFill>
                            <a:effectLst/>
                            <a:latin typeface="Cambria Math" panose="02040503050406030204" pitchFamily="18" charset="0"/>
                          </a:rPr>
                          <m:t>𝑖</m:t>
                        </m:r>
                      </m:sup>
                    </m:sSup>
                    <m:r>
                      <a:rPr lang="en-US" sz="2400" b="0" i="1" u="none" strike="noStrike" smtClean="0">
                        <a:solidFill>
                          <a:srgbClr val="000000"/>
                        </a:solidFill>
                        <a:effectLst/>
                        <a:latin typeface="Cambria Math" panose="02040503050406030204" pitchFamily="18" charset="0"/>
                      </a:rPr>
                      <m:t> </m:t>
                    </m:r>
                  </m:oMath>
                </a14:m>
                <a:r>
                  <a:rPr lang="en-US" sz="2400" dirty="0">
                    <a:latin typeface="Calibri"/>
                    <a:ea typeface="+mn-lt"/>
                    <a:cs typeface="+mn-lt"/>
                  </a:rPr>
                  <a:t>and </a:t>
                </a:r>
                <a14:m>
                  <m:oMath xmlns:m="http://schemas.openxmlformats.org/officeDocument/2006/math">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𝛼</m:t>
                        </m:r>
                      </m:e>
                      <m:sup>
                        <m:r>
                          <a:rPr lang="en-US" sz="2400" i="1">
                            <a:solidFill>
                              <a:srgbClr val="000000"/>
                            </a:solidFill>
                            <a:latin typeface="Cambria Math" panose="02040503050406030204" pitchFamily="18" charset="0"/>
                          </a:rPr>
                          <m:t>𝑖</m:t>
                        </m:r>
                      </m:sup>
                    </m:sSup>
                  </m:oMath>
                </a14:m>
                <a:r>
                  <a:rPr lang="en-US" sz="2400" dirty="0">
                    <a:solidFill>
                      <a:srgbClr val="000000"/>
                    </a:solidFill>
                  </a:rPr>
                  <a:t> </a:t>
                </a:r>
                <a:r>
                  <a:rPr lang="en-US" sz="2400" dirty="0">
                    <a:latin typeface="Calibri"/>
                    <a:ea typeface="+mn-lt"/>
                    <a:cs typeface="+mn-lt"/>
                  </a:rPr>
                  <a:t>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mc:Choice>
        <mc:Fallback xmlns="">
          <p:sp>
            <p:nvSpPr>
              <p:cNvPr id="94" name="TextBox 93">
                <a:extLst>
                  <a:ext uri="{FF2B5EF4-FFF2-40B4-BE49-F238E27FC236}">
                    <a16:creationId xmlns:a16="http://schemas.microsoft.com/office/drawing/2014/main" id="{AC0DB1B4-B4F0-12D4-F403-2B8289A5CAD0}"/>
                  </a:ext>
                </a:extLst>
              </p:cNvPr>
              <p:cNvSpPr txBox="1">
                <a:spLocks noRot="1" noChangeAspect="1" noMove="1" noResize="1" noEditPoints="1" noAdjustHandles="1" noChangeArrowheads="1" noChangeShapeType="1" noTextEdit="1"/>
              </p:cNvSpPr>
              <p:nvPr/>
            </p:nvSpPr>
            <p:spPr>
              <a:xfrm>
                <a:off x="2097558" y="29492952"/>
                <a:ext cx="11627677" cy="1592810"/>
              </a:xfrm>
              <a:prstGeom prst="rect">
                <a:avLst/>
              </a:prstGeom>
              <a:blipFill>
                <a:blip r:embed="rId16"/>
                <a:stretch>
                  <a:fillRect l="-1638" t="-4762" r="-1638" b="-3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32DEDF9-301F-CE01-2DAA-708046008D38}"/>
                  </a:ext>
                </a:extLst>
              </p:cNvPr>
              <p:cNvSpPr txBox="1"/>
              <p:nvPr/>
            </p:nvSpPr>
            <p:spPr>
              <a:xfrm>
                <a:off x="2053431" y="1281034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𝑉</m:t>
                        </m:r>
                      </m:e>
                      <m:sub>
                        <m:r>
                          <a:rPr lang="en-US" sz="2600" b="0" i="1" u="none" strike="noStrike" smtClean="0">
                            <a:solidFill>
                              <a:srgbClr val="000000"/>
                            </a:solidFill>
                            <a:effectLst/>
                            <a:latin typeface="Cambria Math" panose="02040503050406030204" pitchFamily="18" charset="0"/>
                          </a:rPr>
                          <m:t>𝑐𝑟𝑦</m:t>
                        </m:r>
                      </m:sub>
                    </m:sSub>
                  </m:oMath>
                </a14:m>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a:t>
                </a:r>
                <a14:m>
                  <m:oMath xmlns:m="http://schemas.openxmlformats.org/officeDocument/2006/math">
                    <m:sSub>
                      <m:sSubPr>
                        <m:ctrlPr>
                          <a:rPr lang="en-US" sz="260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pitchFamily="18" charset="0"/>
                          </a:rPr>
                          <m:t>𝑉</m:t>
                        </m:r>
                      </m:e>
                      <m:sub>
                        <m:r>
                          <a:rPr lang="en-US" sz="2600" b="0" i="1" smtClean="0">
                            <a:solidFill>
                              <a:srgbClr val="000000"/>
                            </a:solidFill>
                            <a:latin typeface="Cambria Math" panose="02040503050406030204" pitchFamily="18" charset="0"/>
                          </a:rPr>
                          <m:t>𝐵</m:t>
                        </m:r>
                      </m:sub>
                    </m:sSub>
                  </m:oMath>
                </a14:m>
                <a:r>
                  <a:rPr lang="en-US" sz="2600" b="0" i="0" u="none" strike="noStrike" dirty="0">
                    <a:solidFill>
                      <a:srgbClr val="000000"/>
                    </a:solidFill>
                    <a:effectLst/>
                    <a:latin typeface="+mj-lt"/>
                  </a:rPr>
                  <a:t>. Each atom-centered potential function is expressed as a sum of spherical Gaussian functions. Each Gaussian function, </a:t>
                </a:r>
                <a14:m>
                  <m:oMath xmlns:m="http://schemas.openxmlformats.org/officeDocument/2006/math">
                    <m:r>
                      <a:rPr lang="en-US" sz="2600" b="0" i="1" u="none" strike="noStrike" smtClean="0">
                        <a:solidFill>
                          <a:srgbClr val="000000"/>
                        </a:solidFill>
                        <a:effectLst/>
                        <a:latin typeface="Cambria Math" panose="02040503050406030204" pitchFamily="18" charset="0"/>
                      </a:rPr>
                      <m:t>𝑖</m:t>
                    </m:r>
                  </m:oMath>
                </a14:m>
                <a:r>
                  <a:rPr lang="en-US" sz="2600" b="0" i="0" u="none" strike="noStrike" dirty="0">
                    <a:solidFill>
                      <a:srgbClr val="000000"/>
                    </a:solidFill>
                    <a:effectLst/>
                    <a:latin typeface="+mj-lt"/>
                  </a:rPr>
                  <a:t>, in the set of all Gaussian functions has a fixed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m:t>
                        </m:r>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p>
                        <m:r>
                          <a:rPr lang="en-US" sz="2600" b="0" i="1" u="none" strike="noStrike" smtClean="0">
                            <a:solidFill>
                              <a:srgbClr val="000000"/>
                            </a:solidFill>
                            <a:effectLst/>
                            <a:latin typeface="Cambria Math" panose="02040503050406030204" pitchFamily="18" charset="0"/>
                          </a:rPr>
                          <m:t>𝑖</m:t>
                        </m:r>
                      </m:sup>
                    </m:sSup>
                    <m:r>
                      <a:rPr lang="en-US" sz="2600" b="0" i="1" u="none" strike="noStrike" smtClean="0">
                        <a:solidFill>
                          <a:srgbClr val="000000"/>
                        </a:solidFill>
                        <a:effectLst/>
                        <a:latin typeface="Cambria Math" panose="02040503050406030204" pitchFamily="18" charset="0"/>
                      </a:rPr>
                      <m:t>)</m:t>
                    </m:r>
                  </m:oMath>
                </a14:m>
                <a:r>
                  <a:rPr lang="en-US" sz="2600" b="0" i="0" u="none" strike="noStrike" dirty="0">
                    <a:solidFill>
                      <a:srgbClr val="000000"/>
                    </a:solidFill>
                    <a:effectLst/>
                    <a:latin typeface="+mj-lt"/>
                  </a:rPr>
                  <a:t> coefficient but a variable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𝐴</m:t>
                        </m:r>
                      </m:e>
                      <m:sup>
                        <m:r>
                          <a:rPr lang="en-US" sz="2600" b="0" i="1" u="none" strike="noStrike" smtClean="0">
                            <a:solidFill>
                              <a:srgbClr val="000000"/>
                            </a:solidFill>
                            <a:effectLst/>
                            <a:latin typeface="Cambria Math" panose="02040503050406030204" pitchFamily="18" charset="0"/>
                          </a:rPr>
                          <m:t>𝑖</m:t>
                        </m:r>
                      </m:sup>
                    </m:sSup>
                  </m:oMath>
                </a14:m>
                <a:r>
                  <a:rPr lang="en-US" sz="2600" b="0" i="0" u="none" strike="noStrike" dirty="0">
                    <a:solidFill>
                      <a:srgbClr val="000000"/>
                    </a:solidFill>
                    <a:effectLst/>
                    <a:latin typeface="+mj-lt"/>
                  </a:rPr>
                  <a:t>) coefficient in its functional form: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𝐴</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𝑒</m:t>
                        </m:r>
                      </m:e>
                      <m:sup>
                        <m:r>
                          <a:rPr lang="en-US" sz="2600" b="0" i="1" u="none" strike="noStrike" smtClean="0">
                            <a:solidFill>
                              <a:srgbClr val="000000"/>
                            </a:solidFill>
                            <a:effectLst/>
                            <a:latin typeface="Cambria Math" panose="02040503050406030204" pitchFamily="18" charset="0"/>
                          </a:rPr>
                          <m:t>−</m:t>
                        </m:r>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𝑟</m:t>
                            </m:r>
                          </m:e>
                          <m:sup>
                            <m:r>
                              <a:rPr lang="en-US" sz="2600" b="0" i="1" u="none" strike="noStrike" smtClean="0">
                                <a:solidFill>
                                  <a:srgbClr val="000000"/>
                                </a:solidFill>
                                <a:effectLst/>
                                <a:latin typeface="Cambria Math" panose="02040503050406030204" pitchFamily="18" charset="0"/>
                              </a:rPr>
                              <m:t>2</m:t>
                            </m:r>
                          </m:sup>
                        </m:sSup>
                      </m:sup>
                    </m:sSup>
                  </m:oMath>
                </a14:m>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t>
                </a:r>
                <a14:m>
                  <m:oMath xmlns:m="http://schemas.openxmlformats.org/officeDocument/2006/math">
                    <m:sSub>
                      <m:sSubPr>
                        <m:ctrlPr>
                          <a:rPr lang="en-US" sz="2600" b="1" i="1" smtClean="0">
                            <a:solidFill>
                              <a:srgbClr val="000000"/>
                            </a:solidFill>
                            <a:latin typeface="Cambria Math" panose="02040503050406030204" pitchFamily="18" charset="0"/>
                          </a:rPr>
                        </m:ctrlPr>
                      </m:sSubPr>
                      <m:e>
                        <m:r>
                          <a:rPr lang="en-US" sz="2600" b="1" i="1" smtClean="0">
                            <a:solidFill>
                              <a:srgbClr val="000000"/>
                            </a:solidFill>
                            <a:latin typeface="Cambria Math" panose="02040503050406030204" pitchFamily="18" charset="0"/>
                          </a:rPr>
                          <m:t>𝑨</m:t>
                        </m:r>
                      </m:e>
                      <m:sub>
                        <m:r>
                          <a:rPr lang="en-US" sz="2600" b="1" i="1" smtClean="0">
                            <a:solidFill>
                              <a:srgbClr val="000000"/>
                            </a:solidFill>
                            <a:latin typeface="Cambria Math" panose="02040503050406030204" pitchFamily="18" charset="0"/>
                          </a:rPr>
                          <m:t>𝒊</m:t>
                        </m:r>
                      </m:sub>
                    </m:sSub>
                    <m:r>
                      <a:rPr lang="en-US" sz="2600" b="1" i="1" smtClean="0">
                        <a:solidFill>
                          <a:srgbClr val="000000"/>
                        </a:solidFill>
                        <a:latin typeface="Cambria Math" panose="02040503050406030204" pitchFamily="18" charset="0"/>
                      </a:rPr>
                      <m:t> </m:t>
                    </m:r>
                  </m:oMath>
                </a14:m>
                <a:r>
                  <a:rPr lang="en-US" sz="2600" b="1" i="1" dirty="0">
                    <a:solidFill>
                      <a:srgbClr val="000000"/>
                    </a:solidFill>
                    <a:latin typeface="+mj-lt"/>
                  </a:rPr>
                  <a:t>coefficients using a suitable neural networks.</a:t>
                </a:r>
                <a:endParaRPr lang="en-US" sz="2600" b="1" i="1" dirty="0">
                  <a:latin typeface="+mj-lt"/>
                  <a:cs typeface="Calibri"/>
                </a:endParaRPr>
              </a:p>
            </p:txBody>
          </p:sp>
        </mc:Choice>
        <mc:Fallback xmlns="">
          <p:sp>
            <p:nvSpPr>
              <p:cNvPr id="95" name="TextBox 94">
                <a:extLst>
                  <a:ext uri="{FF2B5EF4-FFF2-40B4-BE49-F238E27FC236}">
                    <a16:creationId xmlns:a16="http://schemas.microsoft.com/office/drawing/2014/main" id="{C32DEDF9-301F-CE01-2DAA-708046008D38}"/>
                  </a:ext>
                </a:extLst>
              </p:cNvPr>
              <p:cNvSpPr txBox="1">
                <a:spLocks noRot="1" noChangeAspect="1" noMove="1" noResize="1" noEditPoints="1" noAdjustHandles="1" noChangeArrowheads="1" noChangeShapeType="1" noTextEdit="1"/>
              </p:cNvSpPr>
              <p:nvPr/>
            </p:nvSpPr>
            <p:spPr>
              <a:xfrm>
                <a:off x="2053431" y="12810345"/>
                <a:ext cx="11599653" cy="2953137"/>
              </a:xfrm>
              <a:prstGeom prst="rect">
                <a:avLst/>
              </a:prstGeom>
              <a:blipFill>
                <a:blip r:embed="rId17"/>
                <a:stretch>
                  <a:fillRect l="-1749" t="-2991" r="-1639" b="-17094"/>
                </a:stretch>
              </a:blipFill>
            </p:spPr>
            <p:txBody>
              <a:bodyPr/>
              <a:lstStyle/>
              <a:p>
                <a:r>
                  <a:rPr lang="en-US">
                    <a:noFill/>
                  </a:rPr>
                  <a:t> </a:t>
                </a:r>
              </a:p>
            </p:txBody>
          </p:sp>
        </mc:Fallback>
      </mc:AlternateContent>
      <p:sp>
        <p:nvSpPr>
          <p:cNvPr id="233" name="TextBox 232">
            <a:extLst>
              <a:ext uri="{FF2B5EF4-FFF2-40B4-BE49-F238E27FC236}">
                <a16:creationId xmlns:a16="http://schemas.microsoft.com/office/drawing/2014/main" id="{6325BE5E-480E-F0C8-472F-A7CB59FBC6DD}"/>
              </a:ext>
            </a:extLst>
          </p:cNvPr>
          <p:cNvSpPr txBox="1"/>
          <p:nvPr/>
        </p:nvSpPr>
        <p:spPr>
          <a:xfrm>
            <a:off x="17845551" y="10778141"/>
            <a:ext cx="120467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panose="020F0502020204030204" pitchFamily="34" charset="0"/>
                <a:cs typeface="Calibri" panose="020F0502020204030204" pitchFamily="34" charset="0"/>
              </a:rPr>
              <a:t>Figure 3: Conceptual framework for a proposed neural network</a:t>
            </a:r>
          </a:p>
        </p:txBody>
      </p:sp>
      <p:sp>
        <p:nvSpPr>
          <p:cNvPr id="234" name="TextBox 233">
            <a:extLst>
              <a:ext uri="{FF2B5EF4-FFF2-40B4-BE49-F238E27FC236}">
                <a16:creationId xmlns:a16="http://schemas.microsoft.com/office/drawing/2014/main" id="{86E896A7-8D08-9D62-B63F-2589EE294623}"/>
              </a:ext>
            </a:extLst>
          </p:cNvPr>
          <p:cNvSpPr txBox="1"/>
          <p:nvPr/>
        </p:nvSpPr>
        <p:spPr>
          <a:xfrm>
            <a:off x="15800717" y="1126403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components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43" name="TextBox 42">
            <a:extLst>
              <a:ext uri="{FF2B5EF4-FFF2-40B4-BE49-F238E27FC236}">
                <a16:creationId xmlns:a16="http://schemas.microsoft.com/office/drawing/2014/main" id="{B4E544D5-5904-ADF8-8278-C21B02883A31}"/>
              </a:ext>
            </a:extLst>
          </p:cNvPr>
          <p:cNvSpPr txBox="1"/>
          <p:nvPr/>
        </p:nvSpPr>
        <p:spPr>
          <a:xfrm>
            <a:off x="19019395" y="31107385"/>
            <a:ext cx="6485667"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a:t>
            </a:r>
            <a:endParaRPr lang="en-US" sz="2400" dirty="0"/>
          </a:p>
        </p:txBody>
      </p:sp>
      <mc:AlternateContent xmlns:mc="http://schemas.openxmlformats.org/markup-compatibility/2006">
        <mc:Choice xmlns:a14="http://schemas.microsoft.com/office/drawing/2010/main" Requires="a14">
          <p:sp>
            <p:nvSpPr>
              <p:cNvPr id="250" name="TextBox 249">
                <a:extLst>
                  <a:ext uri="{FF2B5EF4-FFF2-40B4-BE49-F238E27FC236}">
                    <a16:creationId xmlns:a16="http://schemas.microsoft.com/office/drawing/2014/main" id="{76FFDF72-41D4-F538-4591-AD087353860F}"/>
                  </a:ext>
                </a:extLst>
              </p:cNvPr>
              <p:cNvSpPr txBox="1"/>
              <p:nvPr/>
            </p:nvSpPr>
            <p:spPr>
              <a:xfrm>
                <a:off x="36045562" y="16866444"/>
                <a:ext cx="4489121" cy="67858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𝐵</m:t>
                          </m:r>
                        </m:e>
                        <m: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=2, </m:t>
                          </m:r>
                          <m:sSubSup>
                            <m:sSubSupPr>
                              <m:ctrlPr>
                                <a:rPr lang="en-US" sz="2800" b="0" i="1" smtClean="0">
                                  <a:solidFill>
                                    <a:schemeClr val="tx1"/>
                                  </a:solidFill>
                                  <a:latin typeface="Cambria Math" panose="02040503050406030204" pitchFamily="18" charset="0"/>
                                </a:rPr>
                              </m:ctrlPr>
                            </m:sSubSup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e>
                            <m:sub>
                              <m:r>
                                <a:rPr lang="en-US" sz="2800" b="0" i="1" smtClean="0">
                                  <a:solidFill>
                                    <a:schemeClr val="tx1"/>
                                  </a:solidFill>
                                  <a:latin typeface="Cambria Math" panose="02040503050406030204" pitchFamily="18" charset="0"/>
                                </a:rPr>
                                <m:t>2</m:t>
                              </m:r>
                            </m:sub>
                            <m:sup>
                              <m:r>
                                <a:rPr lang="en-US" sz="2800" b="0" i="1" smtClean="0">
                                  <a:solidFill>
                                    <a:schemeClr val="tx1"/>
                                  </a:solidFill>
                                  <a:latin typeface="Cambria Math" panose="02040503050406030204" pitchFamily="18" charset="0"/>
                                </a:rPr>
                                <m:t>1</m:t>
                              </m:r>
                            </m:sup>
                          </m:sSub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𝑗</m:t>
                          </m:r>
                          <m:r>
                            <a:rPr lang="en-US" sz="2800" b="0" i="1" smtClean="0">
                              <a:solidFill>
                                <a:schemeClr val="tx1"/>
                              </a:solidFill>
                              <a:latin typeface="Cambria Math" panose="02040503050406030204" pitchFamily="18" charset="0"/>
                            </a:rPr>
                            <m:t>=5/2</m:t>
                          </m:r>
                        </m:sub>
                        <m:sup>
                          <m:r>
                            <a:rPr lang="en-US" sz="2800" b="0" i="1" smtClean="0">
                              <a:solidFill>
                                <a:schemeClr val="tx1"/>
                              </a:solidFill>
                              <a:latin typeface="Cambria Math" panose="02040503050406030204" pitchFamily="18" charset="0"/>
                            </a:rPr>
                            <m:t>𝑖</m:t>
                          </m:r>
                        </m:sup>
                      </m:sSubSup>
                      <m:r>
                        <a:rPr lang="en-US" sz="2800" b="0" i="1" smtClean="0">
                          <a:solidFill>
                            <a:schemeClr val="tx1"/>
                          </a:solidFill>
                          <a:latin typeface="Cambria Math" panose="02040503050406030204" pitchFamily="18" charset="0"/>
                          <a:ea typeface="Cambria Math" panose="02040503050406030204" pitchFamily="18" charset="0"/>
                        </a:rPr>
                        <m:t>≈</m:t>
                      </m:r>
                      <m:r>
                        <a:rPr lang="en-US" sz="2800" b="0" i="0" smtClean="0">
                          <a:solidFill>
                            <a:schemeClr val="tx1"/>
                          </a:solidFill>
                          <a:latin typeface="Cambria Math" panose="02040503050406030204" pitchFamily="18" charset="0"/>
                          <a:ea typeface="Cambria Math" panose="02040503050406030204" pitchFamily="18" charset="0"/>
                        </a:rPr>
                        <m:t>5.46</m:t>
                      </m:r>
                    </m:oMath>
                  </m:oMathPara>
                </a14:m>
                <a:endParaRPr lang="en-US" sz="2800" dirty="0">
                  <a:solidFill>
                    <a:schemeClr val="tx1"/>
                  </a:solidFill>
                  <a:latin typeface="+mj-lt"/>
                </a:endParaRPr>
              </a:p>
            </p:txBody>
          </p:sp>
        </mc:Choice>
        <mc:Fallback>
          <p:sp>
            <p:nvSpPr>
              <p:cNvPr id="250" name="TextBox 249">
                <a:extLst>
                  <a:ext uri="{FF2B5EF4-FFF2-40B4-BE49-F238E27FC236}">
                    <a16:creationId xmlns:a16="http://schemas.microsoft.com/office/drawing/2014/main" id="{76FFDF72-41D4-F538-4591-AD087353860F}"/>
                  </a:ext>
                </a:extLst>
              </p:cNvPr>
              <p:cNvSpPr txBox="1">
                <a:spLocks noRot="1" noChangeAspect="1" noMove="1" noResize="1" noEditPoints="1" noAdjustHandles="1" noChangeArrowheads="1" noChangeShapeType="1" noTextEdit="1"/>
              </p:cNvSpPr>
              <p:nvPr/>
            </p:nvSpPr>
            <p:spPr>
              <a:xfrm>
                <a:off x="36045562" y="16866444"/>
                <a:ext cx="4489121" cy="678584"/>
              </a:xfrm>
              <a:prstGeom prst="rect">
                <a:avLst/>
              </a:prstGeom>
              <a:blipFill>
                <a:blip r:embed="rId24"/>
                <a:stretch>
                  <a:fillRect b="-9259"/>
                </a:stretch>
              </a:blipFill>
            </p:spPr>
            <p:txBody>
              <a:bodyPr/>
              <a:lstStyle/>
              <a:p>
                <a:r>
                  <a:rPr lang="en-US">
                    <a:noFill/>
                  </a:rPr>
                  <a:t> </a:t>
                </a:r>
              </a:p>
            </p:txBody>
          </p:sp>
        </mc:Fallback>
      </mc:AlternateContent>
      <p:pic>
        <p:nvPicPr>
          <p:cNvPr id="87" name="Picture 86" descr="A blue and red molecule in a black box&#10;&#10;Description automatically generated">
            <a:extLst>
              <a:ext uri="{FF2B5EF4-FFF2-40B4-BE49-F238E27FC236}">
                <a16:creationId xmlns:a16="http://schemas.microsoft.com/office/drawing/2014/main" id="{756FA9F8-38CE-341E-D2CA-37D71EB4B6A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518126" y="14230711"/>
            <a:ext cx="5612688" cy="3903210"/>
          </a:xfrm>
          <a:prstGeom prst="rect">
            <a:avLst/>
          </a:prstGeom>
        </p:spPr>
      </p:pic>
      <p:sp>
        <p:nvSpPr>
          <p:cNvPr id="137" name="Oval 136">
            <a:extLst>
              <a:ext uri="{FF2B5EF4-FFF2-40B4-BE49-F238E27FC236}">
                <a16:creationId xmlns:a16="http://schemas.microsoft.com/office/drawing/2014/main" id="{207145CB-CA7F-3A08-457E-9E224773FEA3}"/>
              </a:ext>
            </a:extLst>
          </p:cNvPr>
          <p:cNvSpPr/>
          <p:nvPr/>
        </p:nvSpPr>
        <p:spPr>
          <a:xfrm>
            <a:off x="31867077" y="15256011"/>
            <a:ext cx="914785" cy="979420"/>
          </a:xfrm>
          <a:prstGeom prst="ellipse">
            <a:avLst/>
          </a:prstGeom>
          <a:noFill/>
          <a:ln w="9525" cap="flat" cmpd="sng" algn="ctr">
            <a:solidFill>
              <a:srgbClr val="00FA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759DC9A9-2388-D60C-79B1-B3C8F93705C6}"/>
                  </a:ext>
                </a:extLst>
              </p:cNvPr>
              <p:cNvSpPr txBox="1"/>
              <p:nvPr/>
            </p:nvSpPr>
            <p:spPr>
              <a:xfrm>
                <a:off x="30733887" y="18005933"/>
                <a:ext cx="9977514" cy="830997"/>
              </a:xfrm>
              <a:prstGeom prst="rect">
                <a:avLst/>
              </a:prstGeom>
              <a:noFill/>
            </p:spPr>
            <p:txBody>
              <a:bodyPr wrap="square">
                <a:spAutoFit/>
              </a:bodyPr>
              <a:lstStyle/>
              <a:p>
                <a:pPr algn="ctr"/>
                <a:r>
                  <a:rPr lang="en-US" sz="2400" dirty="0">
                    <a:latin typeface="Calibri"/>
                    <a:cs typeface="Calibri"/>
                  </a:rPr>
                  <a:t>Figure 6: </a:t>
                </a:r>
                <a:r>
                  <a:rPr lang="en-US" sz="2400" dirty="0" err="1"/>
                  <a:t>Bispectrum</a:t>
                </a:r>
                <a:r>
                  <a:rPr lang="en-US" sz="2400" dirty="0"/>
                  <a:t> calculation for a center atom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=5 </m:t>
                    </m:r>
                  </m:oMath>
                </a14:m>
                <a:r>
                  <a:rPr lang="en-US" sz="2400" dirty="0"/>
                  <a:t>neighbor atoms in amorphous silicon cell </a:t>
                </a:r>
              </a:p>
            </p:txBody>
          </p:sp>
        </mc:Choice>
        <mc:Fallback>
          <p:sp>
            <p:nvSpPr>
              <p:cNvPr id="138" name="TextBox 137">
                <a:extLst>
                  <a:ext uri="{FF2B5EF4-FFF2-40B4-BE49-F238E27FC236}">
                    <a16:creationId xmlns:a16="http://schemas.microsoft.com/office/drawing/2014/main" id="{759DC9A9-2388-D60C-79B1-B3C8F93705C6}"/>
                  </a:ext>
                </a:extLst>
              </p:cNvPr>
              <p:cNvSpPr txBox="1">
                <a:spLocks noRot="1" noChangeAspect="1" noMove="1" noResize="1" noEditPoints="1" noAdjustHandles="1" noChangeArrowheads="1" noChangeShapeType="1" noTextEdit="1"/>
              </p:cNvSpPr>
              <p:nvPr/>
            </p:nvSpPr>
            <p:spPr>
              <a:xfrm>
                <a:off x="30733887" y="18005933"/>
                <a:ext cx="9977514" cy="830997"/>
              </a:xfrm>
              <a:prstGeom prst="rect">
                <a:avLst/>
              </a:prstGeom>
              <a:blipFill>
                <a:blip r:embed="rId26"/>
                <a:stretch>
                  <a:fillRect t="-2985" r="-636" b="-14925"/>
                </a:stretch>
              </a:blipFill>
            </p:spPr>
            <p:txBody>
              <a:bodyPr/>
              <a:lstStyle/>
              <a:p>
                <a:r>
                  <a:rPr lang="en-US">
                    <a:noFill/>
                  </a:rPr>
                  <a:t> </a:t>
                </a:r>
              </a:p>
            </p:txBody>
          </p:sp>
        </mc:Fallback>
      </mc:AlternateContent>
      <p:sp>
        <p:nvSpPr>
          <p:cNvPr id="145" name="TextBox 144">
            <a:extLst>
              <a:ext uri="{FF2B5EF4-FFF2-40B4-BE49-F238E27FC236}">
                <a16:creationId xmlns:a16="http://schemas.microsoft.com/office/drawing/2014/main" id="{19DB8EC9-1314-21D9-65F2-42E0558F485F}"/>
              </a:ext>
            </a:extLst>
          </p:cNvPr>
          <p:cNvSpPr txBox="1"/>
          <p:nvPr/>
        </p:nvSpPr>
        <p:spPr>
          <a:xfrm>
            <a:off x="31282103" y="22309331"/>
            <a:ext cx="9133035" cy="461665"/>
          </a:xfrm>
          <a:prstGeom prst="rect">
            <a:avLst/>
          </a:prstGeom>
          <a:noFill/>
        </p:spPr>
        <p:txBody>
          <a:bodyPr wrap="square">
            <a:spAutoFit/>
          </a:bodyPr>
          <a:lstStyle/>
          <a:p>
            <a:r>
              <a:rPr lang="en-US" sz="2400" dirty="0">
                <a:latin typeface="+mj-lt"/>
              </a:rPr>
              <a:t>Figure 6: </a:t>
            </a:r>
            <a:r>
              <a:rPr lang="en-US" sz="2400" dirty="0" err="1">
                <a:latin typeface="+mj-lt"/>
              </a:rPr>
              <a:t>Bispectrum</a:t>
            </a:r>
            <a:r>
              <a:rPr lang="en-US" sz="2400" dirty="0">
                <a:latin typeface="+mj-lt"/>
              </a:rPr>
              <a:t> calculation with modified neighbor atom positions </a:t>
            </a:r>
            <a:endParaRPr lang="en-US" sz="2400" dirty="0"/>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BFC6E990-84E7-819D-EBC9-9F4785355F36}"/>
                  </a:ext>
                </a:extLst>
              </p:cNvPr>
              <p:cNvSpPr txBox="1"/>
              <p:nvPr/>
            </p:nvSpPr>
            <p:spPr>
              <a:xfrm>
                <a:off x="16546047" y="18133921"/>
                <a:ext cx="11324520" cy="572721"/>
              </a:xfrm>
              <a:prstGeom prst="rect">
                <a:avLst/>
              </a:prstGeom>
              <a:noFill/>
            </p:spPr>
            <p:txBody>
              <a:bodyPr wrap="square" lIns="0" tIns="0" rIns="0" bIns="0" rtlCol="0">
                <a:spAutoFit/>
              </a:bodyPr>
              <a:lstStyle/>
              <a:p>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𝐵</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1, </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 </m:t>
                        </m:r>
                        <m:r>
                          <a:rPr lang="en-US" sz="2500" b="0" i="1" smtClean="0">
                            <a:latin typeface="Cambria Math" panose="02040503050406030204" pitchFamily="18" charset="0"/>
                          </a:rPr>
                          <m:t>𝑗</m:t>
                        </m:r>
                      </m:sub>
                    </m:sSub>
                    <m:r>
                      <a:rPr lang="en-US" sz="2500" b="0" i="1" smtClean="0">
                        <a:latin typeface="Cambria Math" panose="02040503050406030204" pitchFamily="18" charset="0"/>
                      </a:rPr>
                      <m:t>=</m:t>
                    </m:r>
                    <m:nary>
                      <m:naryPr>
                        <m:chr m:val="∑"/>
                        <m:ctrlPr>
                          <a:rPr lang="en-US" sz="2500" b="0" i="1" smtClean="0">
                            <a:latin typeface="Cambria Math" panose="02040503050406030204" pitchFamily="18" charset="0"/>
                          </a:rPr>
                        </m:ctrlPr>
                      </m:naryPr>
                      <m: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r>
                          <m:rPr>
                            <m:brk m:alnAt="23"/>
                          </m:rP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e>
                        <m:nary>
                          <m:naryPr>
                            <m:chr m:val="∑"/>
                            <m:ctrlPr>
                              <a:rPr lang="en-US" sz="2500" i="1">
                                <a:latin typeface="Cambria Math" panose="02040503050406030204" pitchFamily="18" charset="0"/>
                              </a:rPr>
                            </m:ctrlPr>
                          </m:naryPr>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r>
                              <m:rPr>
                                <m:brk m:alnAt="23"/>
                              </m:rPr>
                              <a:rPr lang="en-US" sz="2500" i="1">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m:t>
                                </m:r>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e>
                            <m:nary>
                              <m:naryPr>
                                <m:chr m:val="∑"/>
                                <m:ctrlPr>
                                  <a:rPr lang="en-US" sz="2500" i="1" smtClean="0">
                                    <a:latin typeface="Cambria Math" panose="02040503050406030204" pitchFamily="18" charset="0"/>
                                  </a:rPr>
                                </m:ctrlPr>
                              </m:naryPr>
                              <m:sub>
                                <m:r>
                                  <m:rPr>
                                    <m:brk m:alnAt="23"/>
                                  </m:rPr>
                                  <a:rPr lang="en-US" sz="2500" b="0" i="1" smtClean="0">
                                    <a:latin typeface="Cambria Math" panose="02040503050406030204" pitchFamily="18" charset="0"/>
                                  </a:rPr>
                                  <m:t>𝑚</m:t>
                                </m:r>
                                <m:r>
                                  <a:rPr lang="en-US" sz="2500" b="0" i="1" smtClean="0">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r>
                                  <m:rPr>
                                    <m:brk m:alnAt="23"/>
                                  </m:rPr>
                                  <a:rPr lang="en-US" sz="2500" b="0" i="1" smtClean="0">
                                    <a:latin typeface="Cambria Math" panose="02040503050406030204" pitchFamily="18" charset="0"/>
                                  </a:rPr>
                                  <m:t> </m:t>
                                </m:r>
                                <m:r>
                                  <a:rPr lang="en-US" sz="2500" b="0" i="1" smtClean="0">
                                    <a:latin typeface="Cambria Math" panose="02040503050406030204" pitchFamily="18" charset="0"/>
                                  </a:rPr>
                                  <m:t>=−</m:t>
                                </m:r>
                                <m:r>
                                  <a:rPr lang="en-US" sz="2500" b="0" i="1" smtClean="0">
                                    <a:latin typeface="Cambria Math" panose="02040503050406030204" pitchFamily="18" charset="0"/>
                                  </a:rPr>
                                  <m:t>𝑗</m:t>
                                </m:r>
                              </m:sub>
                              <m:sup>
                                <m:r>
                                  <a:rPr lang="en-US" sz="2500" b="0" i="1" smtClean="0">
                                    <a:latin typeface="Cambria Math" panose="02040503050406030204" pitchFamily="18" charset="0"/>
                                  </a:rPr>
                                  <m:t>𝑗</m:t>
                                </m:r>
                              </m:sup>
                              <m:e>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𝑢</m:t>
                                        </m:r>
                                      </m:e>
                                      <m:sub>
                                        <m:r>
                                          <a:rPr lang="en-US" sz="2500" b="0" i="1" smtClean="0">
                                            <a:latin typeface="Cambria Math" panose="02040503050406030204" pitchFamily="18" charset="0"/>
                                          </a:rPr>
                                          <m:t>𝑚</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sub>
                                      <m:sup>
                                        <m:r>
                                          <a:rPr lang="en-US" sz="2500" b="0" i="1" smtClean="0">
                                            <a:latin typeface="Cambria Math" panose="02040503050406030204" pitchFamily="18" charset="0"/>
                                          </a:rPr>
                                          <m:t>𝑗</m:t>
                                        </m:r>
                                      </m:sup>
                                    </m:sSubSup>
                                    <m:r>
                                      <a:rPr lang="en-US" sz="2500" b="0" i="1" smtClean="0">
                                        <a:latin typeface="Cambria Math" panose="02040503050406030204" pitchFamily="18" charset="0"/>
                                      </a:rPr>
                                      <m:t>)</m:t>
                                    </m:r>
                                  </m:e>
                                  <m:sup>
                                    <m:r>
                                      <a:rPr lang="en-US" sz="2500" b="0" i="1" smtClean="0">
                                        <a:latin typeface="Cambria Math" panose="02040503050406030204" pitchFamily="18" charset="0"/>
                                      </a:rPr>
                                      <m:t>∗</m:t>
                                    </m:r>
                                  </m:sup>
                                </m:sSup>
                                <m:sSubSup>
                                  <m:sSubSupPr>
                                    <m:ctrlPr>
                                      <a:rPr lang="en-US" sz="2500" i="1">
                                        <a:latin typeface="Cambria Math" panose="02040503050406030204" pitchFamily="18" charset="0"/>
                                      </a:rPr>
                                    </m:ctrlPr>
                                  </m:sSubSupPr>
                                  <m:e>
                                    <m:r>
                                      <a:rPr lang="en-US" sz="2500" b="0" i="1" smtClean="0">
                                        <a:latin typeface="Cambria Math" panose="02040503050406030204" pitchFamily="18" charset="0"/>
                                      </a:rPr>
                                      <m:t>𝐻</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smtClean="0">
                                            <a:latin typeface="Cambria Math" panose="02040503050406030204" pitchFamily="18" charset="0"/>
                                          </a:rPr>
                                        </m:ctrlPr>
                                      </m:sSubSup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up>
                                        <m:r>
                                          <a:rPr lang="en-US" sz="2500" b="0" i="1" smtClean="0">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r>
                                      <a:rPr lang="en-US" sz="2500" i="1">
                                        <a:latin typeface="Cambria Math" panose="02040503050406030204" pitchFamily="18" charset="0"/>
                                      </a:rPr>
                                      <m:t>𝑗</m:t>
                                    </m:r>
                                    <m:r>
                                      <a:rPr lang="en-US" sz="2500" b="0" i="1" smtClean="0">
                                        <a:latin typeface="Cambria Math" panose="02040503050406030204" pitchFamily="18" charset="0"/>
                                      </a:rPr>
                                      <m:t>𝑚</m:t>
                                    </m:r>
                                  </m:sup>
                                </m:sSubSup>
                              </m:e>
                            </m:nary>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sSubSup>
                          </m:e>
                        </m:nary>
                      </m:e>
                    </m:nary>
                  </m:oMath>
                </a14:m>
                <a:r>
                  <a:rPr lang="en-US" sz="2500" dirty="0"/>
                  <a:t> </a:t>
                </a:r>
                <a14:m>
                  <m:oMath xmlns:m="http://schemas.openxmlformats.org/officeDocument/2006/math">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sSubSup>
                  </m:oMath>
                </a14:m>
                <a:endParaRPr lang="en-US" sz="2500" dirty="0"/>
              </a:p>
            </p:txBody>
          </p:sp>
        </mc:Choice>
        <mc:Fallback xmlns="">
          <p:sp>
            <p:nvSpPr>
              <p:cNvPr id="152" name="TextBox 151">
                <a:extLst>
                  <a:ext uri="{FF2B5EF4-FFF2-40B4-BE49-F238E27FC236}">
                    <a16:creationId xmlns:a16="http://schemas.microsoft.com/office/drawing/2014/main" id="{BFC6E990-84E7-819D-EBC9-9F4785355F36}"/>
                  </a:ext>
                </a:extLst>
              </p:cNvPr>
              <p:cNvSpPr txBox="1">
                <a:spLocks noRot="1" noChangeAspect="1" noMove="1" noResize="1" noEditPoints="1" noAdjustHandles="1" noChangeArrowheads="1" noChangeShapeType="1" noTextEdit="1"/>
              </p:cNvSpPr>
              <p:nvPr/>
            </p:nvSpPr>
            <p:spPr>
              <a:xfrm>
                <a:off x="16546047" y="18133921"/>
                <a:ext cx="11324520" cy="572721"/>
              </a:xfrm>
              <a:prstGeom prst="rect">
                <a:avLst/>
              </a:prstGeom>
              <a:blipFill>
                <a:blip r:embed="rId30"/>
                <a:stretch>
                  <a:fillRect l="-896" t="-102174" b="-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DD32AFF-5EA5-4D5C-3E2C-D02564EC64D3}"/>
                  </a:ext>
                </a:extLst>
              </p:cNvPr>
              <p:cNvSpPr txBox="1"/>
              <p:nvPr/>
            </p:nvSpPr>
            <p:spPr>
              <a:xfrm>
                <a:off x="17448962" y="20173124"/>
                <a:ext cx="2161426" cy="639727"/>
              </a:xfrm>
              <a:prstGeom prst="rect">
                <a:avLst/>
              </a:prstGeom>
              <a:noFill/>
            </p:spPr>
            <p:txBody>
              <a:bodyPr wrap="none" lIns="0" tIns="0" rIns="0" bIns="0" rtlCol="0">
                <a:spAutoFit/>
              </a:bodyPr>
              <a:lstStyle/>
              <a:p>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sub>
                      <m:sup>
                        <m:r>
                          <a:rPr lang="en-US" sz="2400" b="0" i="1" smtClean="0">
                            <a:latin typeface="Cambria Math" panose="02040503050406030204" pitchFamily="18" charset="0"/>
                          </a:rPr>
                          <m:t>𝑗</m:t>
                        </m:r>
                      </m:sup>
                    </m:sSubSup>
                  </m:oMath>
                </a14:m>
                <a:r>
                  <a:rPr lang="en-US" sz="2400" dirty="0"/>
                  <a:t>=</a:t>
                </a:r>
                <a14:m>
                  <m:oMath xmlns:m="http://schemas.openxmlformats.org/officeDocument/2006/math">
                    <m:d>
                      <m:dPr>
                        <m:begChr m:val="⟨"/>
                        <m:endChr m:val="⟩"/>
                        <m:ctrlPr>
                          <a:rPr lang="en-US" sz="2400" i="1" dirty="0" smtClean="0">
                            <a:latin typeface="Cambria Math" panose="02040503050406030204" pitchFamily="18" charset="0"/>
                          </a:rPr>
                        </m:ctrlPr>
                      </m:dP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𝑈</m:t>
                            </m:r>
                          </m:e>
                          <m:sub>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sub>
                          <m:sup>
                            <m:r>
                              <a:rPr lang="en-US" sz="2400" b="0" i="1" dirty="0" smtClean="0">
                                <a:latin typeface="Cambria Math" panose="02040503050406030204" pitchFamily="18" charset="0"/>
                              </a:rPr>
                              <m:t>𝑗</m:t>
                            </m:r>
                          </m:sup>
                        </m:sSubSup>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𝜌</m:t>
                        </m:r>
                      </m:e>
                    </m:d>
                  </m:oMath>
                </a14:m>
                <a:endParaRPr lang="en-US" sz="2400" dirty="0"/>
              </a:p>
            </p:txBody>
          </p:sp>
        </mc:Choice>
        <mc:Fallback xmlns="">
          <p:sp>
            <p:nvSpPr>
              <p:cNvPr id="155" name="TextBox 154">
                <a:extLst>
                  <a:ext uri="{FF2B5EF4-FFF2-40B4-BE49-F238E27FC236}">
                    <a16:creationId xmlns:a16="http://schemas.microsoft.com/office/drawing/2014/main" id="{4DD32AFF-5EA5-4D5C-3E2C-D02564EC64D3}"/>
                  </a:ext>
                </a:extLst>
              </p:cNvPr>
              <p:cNvSpPr txBox="1">
                <a:spLocks noRot="1" noChangeAspect="1" noMove="1" noResize="1" noEditPoints="1" noAdjustHandles="1" noChangeArrowheads="1" noChangeShapeType="1" noTextEdit="1"/>
              </p:cNvSpPr>
              <p:nvPr/>
            </p:nvSpPr>
            <p:spPr>
              <a:xfrm>
                <a:off x="17448962" y="20173124"/>
                <a:ext cx="2161426" cy="639727"/>
              </a:xfrm>
              <a:prstGeom prst="rect">
                <a:avLst/>
              </a:prstGeom>
              <a:blipFill>
                <a:blip r:embed="rId44"/>
                <a:stretch>
                  <a:fillRect l="-2907" b="-9804"/>
                </a:stretch>
              </a:blipFill>
            </p:spPr>
            <p:txBody>
              <a:bodyPr/>
              <a:lstStyle/>
              <a:p>
                <a:r>
                  <a:rPr lang="en-US">
                    <a:noFill/>
                  </a:rPr>
                  <a:t> </a:t>
                </a:r>
              </a:p>
            </p:txBody>
          </p:sp>
        </mc:Fallback>
      </mc:AlternateContent>
      <p:sp>
        <p:nvSpPr>
          <p:cNvPr id="156" name="TextBox 155">
            <a:extLst>
              <a:ext uri="{FF2B5EF4-FFF2-40B4-BE49-F238E27FC236}">
                <a16:creationId xmlns:a16="http://schemas.microsoft.com/office/drawing/2014/main" id="{2EA62BAB-87C8-E9D4-6332-71E5AAFA065D}"/>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B463544-836F-FDFB-C90C-C1F19747E944}"/>
                  </a:ext>
                </a:extLst>
              </p:cNvPr>
              <p:cNvSpPr txBox="1"/>
              <p:nvPr/>
            </p:nvSpPr>
            <p:spPr>
              <a:xfrm>
                <a:off x="17005043" y="21494638"/>
                <a:ext cx="3687933" cy="501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2</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𝑗𝑚</m:t>
                          </m:r>
                        </m:e>
                      </m:d>
                    </m:oMath>
                  </m:oMathPara>
                </a14:m>
                <a:endParaRPr lang="en-US" sz="2400" dirty="0"/>
              </a:p>
            </p:txBody>
          </p:sp>
        </mc:Choice>
        <mc:Fallback xmlns="">
          <p:sp>
            <p:nvSpPr>
              <p:cNvPr id="157" name="TextBox 156">
                <a:extLst>
                  <a:ext uri="{FF2B5EF4-FFF2-40B4-BE49-F238E27FC236}">
                    <a16:creationId xmlns:a16="http://schemas.microsoft.com/office/drawing/2014/main" id="{6B463544-836F-FDFB-C90C-C1F19747E944}"/>
                  </a:ext>
                </a:extLst>
              </p:cNvPr>
              <p:cNvSpPr txBox="1">
                <a:spLocks noRot="1" noChangeAspect="1" noMove="1" noResize="1" noEditPoints="1" noAdjustHandles="1" noChangeArrowheads="1" noChangeShapeType="1" noTextEdit="1"/>
              </p:cNvSpPr>
              <p:nvPr/>
            </p:nvSpPr>
            <p:spPr>
              <a:xfrm>
                <a:off x="17005043" y="21494638"/>
                <a:ext cx="3687933" cy="501804"/>
              </a:xfrm>
              <a:prstGeom prst="rect">
                <a:avLst/>
              </a:prstGeom>
              <a:blipFill>
                <a:blip r:embed="rId45"/>
                <a:stretch>
                  <a:fillRect l="-1375"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E6EA6741-8A5C-CDF3-EC0B-628689818722}"/>
                  </a:ext>
                </a:extLst>
              </p:cNvPr>
              <p:cNvSpPr txBox="1"/>
              <p:nvPr/>
            </p:nvSpPr>
            <p:spPr>
              <a:xfrm>
                <a:off x="16259162" y="22745667"/>
                <a:ext cx="5179110"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sub>
                        <m:sup>
                          <m:r>
                            <a:rPr lang="en-US" sz="2400" b="0" i="1" smtClean="0">
                              <a:latin typeface="Cambria Math" panose="02040503050406030204" pitchFamily="18" charset="0"/>
                            </a:rPr>
                            <m:t>𝑗</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𝐻</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1</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2</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2</m:t>
                              </m:r>
                            </m:sub>
                            <m:sup>
                              <m:r>
                                <a:rPr lang="en-US" sz="2400" i="1">
                                  <a:latin typeface="Cambria Math" panose="02040503050406030204" pitchFamily="18" charset="0"/>
                                </a:rPr>
                                <m:t>′</m:t>
                              </m:r>
                            </m:sup>
                          </m:sSubSup>
                        </m:sub>
                        <m:sup>
                          <m:r>
                            <a:rPr lang="en-US" sz="2400" i="1">
                              <a:latin typeface="Cambria Math" panose="02040503050406030204" pitchFamily="18" charset="0"/>
                            </a:rPr>
                            <m:t>𝑗𝑚</m:t>
                          </m:r>
                        </m:sup>
                      </m:sSubSup>
                    </m:oMath>
                  </m:oMathPara>
                </a14:m>
                <a:endParaRPr lang="en-US" sz="2400" dirty="0"/>
              </a:p>
            </p:txBody>
          </p:sp>
        </mc:Choice>
        <mc:Fallback xmlns="">
          <p:sp>
            <p:nvSpPr>
              <p:cNvPr id="158" name="TextBox 157">
                <a:extLst>
                  <a:ext uri="{FF2B5EF4-FFF2-40B4-BE49-F238E27FC236}">
                    <a16:creationId xmlns:a16="http://schemas.microsoft.com/office/drawing/2014/main" id="{E6EA6741-8A5C-CDF3-EC0B-628689818722}"/>
                  </a:ext>
                </a:extLst>
              </p:cNvPr>
              <p:cNvSpPr txBox="1">
                <a:spLocks noRot="1" noChangeAspect="1" noMove="1" noResize="1" noEditPoints="1" noAdjustHandles="1" noChangeArrowheads="1" noChangeShapeType="1" noTextEdit="1"/>
              </p:cNvSpPr>
              <p:nvPr/>
            </p:nvSpPr>
            <p:spPr>
              <a:xfrm>
                <a:off x="16259162" y="22745667"/>
                <a:ext cx="5179110" cy="584327"/>
              </a:xfrm>
              <a:prstGeom prst="rect">
                <a:avLst/>
              </a:prstGeom>
              <a:blipFill>
                <a:blip r:embed="rId46"/>
                <a:stretch>
                  <a:fillRect l="-978" b="-14894"/>
                </a:stretch>
              </a:blipFill>
            </p:spPr>
            <p:txBody>
              <a:bodyPr/>
              <a:lstStyle/>
              <a:p>
                <a:r>
                  <a:rPr lang="en-US">
                    <a:noFill/>
                  </a:rPr>
                  <a:t> </a:t>
                </a:r>
              </a:p>
            </p:txBody>
          </p:sp>
        </mc:Fallback>
      </mc:AlternateContent>
      <p:sp>
        <p:nvSpPr>
          <p:cNvPr id="159" name="TextBox 158">
            <a:extLst>
              <a:ext uri="{FF2B5EF4-FFF2-40B4-BE49-F238E27FC236}">
                <a16:creationId xmlns:a16="http://schemas.microsoft.com/office/drawing/2014/main" id="{6275F0A0-683F-5E65-5C23-2665D7815C7E}"/>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929F43-A02B-3568-2EF4-34DA0DEBEAF0}"/>
                  </a:ext>
                </a:extLst>
              </p:cNvPr>
              <p:cNvSpPr txBox="1"/>
              <p:nvPr/>
            </p:nvSpPr>
            <p:spPr>
              <a:xfrm>
                <a:off x="15984047" y="13316923"/>
                <a:ext cx="5635737" cy="10940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m:rPr>
                              <m:brk m:alnAt="23"/>
                            </m:rPr>
                            <a:rPr lang="en-US" sz="2400" b="0" i="1" smtClean="0">
                              <a:latin typeface="Cambria Math" panose="02040503050406030204" pitchFamily="18" charset="0"/>
                              <a:ea typeface="Cambria Math" panose="02040503050406030204" pitchFamily="18" charset="0"/>
                            </a:rPr>
                            <m:t>&lt;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𝑐𝑢𝑡</m:t>
                              </m:r>
                            </m:sub>
                          </m:sSub>
                        </m:sub>
                        <m:sup>
                          <m:r>
                            <a:rPr lang="en-US" sz="2400" b="0" i="1" smtClean="0">
                              <a:latin typeface="Cambria Math" panose="02040503050406030204" pitchFamily="18" charset="0"/>
                              <a:ea typeface="Cambria Math" panose="02040503050406030204" pitchFamily="18" charset="0"/>
                            </a:rPr>
                            <m:t>𝑘</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𝑐</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𝛿</m:t>
                          </m:r>
                        </m:e>
                      </m:nary>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r</m:t>
                      </m:r>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a:rPr lang="en-US" sz="2400" b="0" i="0"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Box 1">
                <a:extLst>
                  <a:ext uri="{FF2B5EF4-FFF2-40B4-BE49-F238E27FC236}">
                    <a16:creationId xmlns:a16="http://schemas.microsoft.com/office/drawing/2014/main" id="{2B929F43-A02B-3568-2EF4-34DA0DEBEAF0}"/>
                  </a:ext>
                </a:extLst>
              </p:cNvPr>
              <p:cNvSpPr txBox="1">
                <a:spLocks noRot="1" noChangeAspect="1" noMove="1" noResize="1" noEditPoints="1" noAdjustHandles="1" noChangeArrowheads="1" noChangeShapeType="1" noTextEdit="1"/>
              </p:cNvSpPr>
              <p:nvPr/>
            </p:nvSpPr>
            <p:spPr>
              <a:xfrm>
                <a:off x="15984047" y="13316923"/>
                <a:ext cx="5635737" cy="1094017"/>
              </a:xfrm>
              <a:prstGeom prst="rect">
                <a:avLst/>
              </a:prstGeom>
              <a:blipFill>
                <a:blip r:embed="rId47"/>
                <a:stretch>
                  <a:fillRect l="-674" t="-108046" r="-1348"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2204CD-6E7E-7157-C660-7AFD935EBE19}"/>
                  </a:ext>
                </a:extLst>
              </p:cNvPr>
              <p:cNvSpPr txBox="1"/>
              <p:nvPr/>
            </p:nvSpPr>
            <p:spPr>
              <a:xfrm>
                <a:off x="4153374" y="16256577"/>
                <a:ext cx="7842211"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𝑐𝑟𝑦</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𝐵</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e>
                              </m:acc>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𝐴</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𝑟</m:t>
                                      </m:r>
                                    </m:e>
                                    <m:sup>
                                      <m:r>
                                        <a:rPr lang="en-US" sz="2800" b="0" i="1" smtClean="0">
                                          <a:latin typeface="Cambria Math" panose="02040503050406030204" pitchFamily="18" charset="0"/>
                                        </a:rPr>
                                        <m:t>2</m:t>
                                      </m:r>
                                    </m:sup>
                                  </m:sSup>
                                </m:sup>
                              </m:sSup>
                            </m:e>
                          </m:nary>
                        </m:e>
                      </m:nary>
                    </m:oMath>
                  </m:oMathPara>
                </a14:m>
                <a:endParaRPr lang="en-US" sz="2800" dirty="0"/>
              </a:p>
            </p:txBody>
          </p:sp>
        </mc:Choice>
        <mc:Fallback xmlns="">
          <p:sp>
            <p:nvSpPr>
              <p:cNvPr id="3" name="TextBox 2">
                <a:extLst>
                  <a:ext uri="{FF2B5EF4-FFF2-40B4-BE49-F238E27FC236}">
                    <a16:creationId xmlns:a16="http://schemas.microsoft.com/office/drawing/2014/main" id="{7B2204CD-6E7E-7157-C660-7AFD935EBE19}"/>
                  </a:ext>
                </a:extLst>
              </p:cNvPr>
              <p:cNvSpPr txBox="1">
                <a:spLocks noRot="1" noChangeAspect="1" noMove="1" noResize="1" noEditPoints="1" noAdjustHandles="1" noChangeArrowheads="1" noChangeShapeType="1" noTextEdit="1"/>
              </p:cNvSpPr>
              <p:nvPr/>
            </p:nvSpPr>
            <p:spPr>
              <a:xfrm>
                <a:off x="4153374" y="16256577"/>
                <a:ext cx="7842211" cy="1211550"/>
              </a:xfrm>
              <a:prstGeom prst="rect">
                <a:avLst/>
              </a:prstGeom>
              <a:blipFill>
                <a:blip r:embed="rId48"/>
                <a:stretch>
                  <a:fillRect l="-485" t="-113542"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D71E0A-6A41-A8AA-324A-0EAD5CAD8233}"/>
                  </a:ext>
                </a:extLst>
              </p:cNvPr>
              <p:cNvSpPr txBox="1"/>
              <p:nvPr/>
            </p:nvSpPr>
            <p:spPr>
              <a:xfrm>
                <a:off x="29755274" y="23951918"/>
                <a:ext cx="11942233" cy="5379165"/>
              </a:xfrm>
              <a:prstGeom prst="rect">
                <a:avLst/>
              </a:prstGeom>
              <a:noFill/>
            </p:spPr>
            <p:txBody>
              <a:bodyPr wrap="square">
                <a:spAutoFit/>
              </a:bodyPr>
              <a:lstStyle/>
              <a:p>
                <a:pPr algn="just"/>
                <a:r>
                  <a:rPr lang="en-US" sz="2400" dirty="0"/>
                  <a:t>In this work, a computer programming method has been developed to automatically generate </a:t>
                </a:r>
                <a:r>
                  <a:rPr lang="en-US" sz="2400" dirty="0" err="1"/>
                  <a:t>bispectrum</a:t>
                </a:r>
                <a:r>
                  <a:rPr lang="en-US" sz="2400" dirty="0"/>
                  <a:t> components for a single-element system in a unit cell. The program's accuracy, however, requires further testing and understanding, especially when applied to multiple-element systems. The main challenge lies in comprehending the expansion density function, denoted as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 </m:t>
                    </m:r>
                  </m:oMath>
                </a14:m>
                <a:r>
                  <a:rPr lang="en-US" sz="2400" dirty="0"/>
                  <a:t>which is used. to calculate the </a:t>
                </a:r>
                <a:r>
                  <a:rPr lang="en-US" sz="2400" dirty="0" err="1"/>
                  <a:t>bispectrum</a:t>
                </a:r>
                <a:r>
                  <a:rPr lang="en-US" sz="2400" dirty="0"/>
                  <a:t> components. This function is closely tied to the probability density of atomic orientations within a material. However, due to a limited understanding of </a:t>
                </a:r>
                <a:r>
                  <a:rPr lang="en-US" sz="2400" dirty="0" err="1"/>
                  <a:t>hyperspherical</a:t>
                </a:r>
                <a:r>
                  <a:rPr lang="en-US" sz="2400" dirty="0"/>
                  <a:t> harmonics, accurately interpreting the expansion density function and quantum numbers presents a significant obstacle. This lack of understanding can limit the accuracy of predictions about material behavior based on </a:t>
                </a:r>
                <a:r>
                  <a:rPr lang="en-US" sz="2400" dirty="0" err="1"/>
                  <a:t>bispectrum</a:t>
                </a:r>
                <a:r>
                  <a:rPr lang="en-US" sz="2400" dirty="0"/>
                  <a:t> analysis. Therefore, additional research is needed to fully grasp the potential offered by the </a:t>
                </a:r>
                <a:r>
                  <a:rPr lang="en-US" sz="2400" dirty="0" err="1"/>
                  <a:t>hyperspherical</a:t>
                </a:r>
                <a:r>
                  <a:rPr lang="en-US" sz="2400" dirty="0"/>
                  <a:t> harmonic expansion of the density function. Gaining a deeper comprehension of the relationship between quantum numbers and the density coefficient function is crucial for accurately describing particle behavior in higher-dimensional space.</a:t>
                </a:r>
              </a:p>
            </p:txBody>
          </p:sp>
        </mc:Choice>
        <mc:Fallback xmlns="">
          <p:sp>
            <p:nvSpPr>
              <p:cNvPr id="9" name="TextBox 8">
                <a:extLst>
                  <a:ext uri="{FF2B5EF4-FFF2-40B4-BE49-F238E27FC236}">
                    <a16:creationId xmlns:a16="http://schemas.microsoft.com/office/drawing/2014/main" id="{10D71E0A-6A41-A8AA-324A-0EAD5CAD8233}"/>
                  </a:ext>
                </a:extLst>
              </p:cNvPr>
              <p:cNvSpPr txBox="1">
                <a:spLocks noRot="1" noChangeAspect="1" noMove="1" noResize="1" noEditPoints="1" noAdjustHandles="1" noChangeArrowheads="1" noChangeShapeType="1" noTextEdit="1"/>
              </p:cNvSpPr>
              <p:nvPr/>
            </p:nvSpPr>
            <p:spPr>
              <a:xfrm>
                <a:off x="29755274" y="23951918"/>
                <a:ext cx="11942233" cy="5379165"/>
              </a:xfrm>
              <a:prstGeom prst="rect">
                <a:avLst/>
              </a:prstGeom>
              <a:blipFill>
                <a:blip r:embed="rId49"/>
                <a:stretch>
                  <a:fillRect l="-743" t="-706" r="-743" b="-1647"/>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00BA0C1-37E0-8074-2C13-1A67763AA53B}"/>
              </a:ext>
            </a:extLst>
          </p:cNvPr>
          <p:cNvPicPr>
            <a:picLocks noChangeAspect="1"/>
          </p:cNvPicPr>
          <p:nvPr/>
        </p:nvPicPr>
        <p:blipFill rotWithShape="1">
          <a:blip r:embed="rId50"/>
          <a:srcRect l="-2755" t="67" r="64470" b="83054"/>
          <a:stretch/>
        </p:blipFill>
        <p:spPr>
          <a:xfrm>
            <a:off x="14344677" y="24243705"/>
            <a:ext cx="14953084" cy="7430712"/>
          </a:xfrm>
          <a:prstGeom prst="rect">
            <a:avLst/>
          </a:prstGeom>
        </p:spPr>
      </p:pic>
      <p:sp>
        <p:nvSpPr>
          <p:cNvPr id="139" name="Rounded Rectangle 138">
            <a:extLst>
              <a:ext uri="{FF2B5EF4-FFF2-40B4-BE49-F238E27FC236}">
                <a16:creationId xmlns:a16="http://schemas.microsoft.com/office/drawing/2014/main" id="{7D1BA23D-93EA-7E31-EAA4-30743BCF1284}"/>
              </a:ext>
            </a:extLst>
          </p:cNvPr>
          <p:cNvSpPr/>
          <p:nvPr/>
        </p:nvSpPr>
        <p:spPr>
          <a:xfrm>
            <a:off x="34537650" y="14656780"/>
            <a:ext cx="7075282" cy="1969613"/>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A489950A-D6E2-6104-5565-1FE30B50670C}"/>
              </a:ext>
            </a:extLst>
          </p:cNvPr>
          <p:cNvPicPr>
            <a:picLocks noChangeAspect="1"/>
          </p:cNvPicPr>
          <p:nvPr/>
        </p:nvPicPr>
        <p:blipFill>
          <a:blip r:embed="rId51"/>
          <a:stretch>
            <a:fillRect/>
          </a:stretch>
        </p:blipFill>
        <p:spPr>
          <a:xfrm>
            <a:off x="15783001" y="5507108"/>
            <a:ext cx="11828019" cy="5127166"/>
          </a:xfrm>
          <a:prstGeom prst="rect">
            <a:avLst/>
          </a:prstGeom>
        </p:spPr>
      </p:pic>
      <p:pic>
        <p:nvPicPr>
          <p:cNvPr id="114" name="Picture 113" descr="A number and numbers on a white background&#10;&#10;Description automatically generated">
            <a:extLst>
              <a:ext uri="{FF2B5EF4-FFF2-40B4-BE49-F238E27FC236}">
                <a16:creationId xmlns:a16="http://schemas.microsoft.com/office/drawing/2014/main" id="{DE0C74A7-9DFA-BBC1-3FE3-42F18D0C19DB}"/>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4709791" y="14774379"/>
            <a:ext cx="6731000" cy="1765300"/>
          </a:xfrm>
          <a:prstGeom prst="rect">
            <a:avLst/>
          </a:prstGeom>
        </p:spPr>
      </p:pic>
      <p:pic>
        <p:nvPicPr>
          <p:cNvPr id="116" name="Picture 115" descr="A graph of a diagram&#10;&#10;Description automatically generated">
            <a:extLst>
              <a:ext uri="{FF2B5EF4-FFF2-40B4-BE49-F238E27FC236}">
                <a16:creationId xmlns:a16="http://schemas.microsoft.com/office/drawing/2014/main" id="{DADE2470-C668-1406-67A0-6C1149FF61D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29743801" y="19113985"/>
            <a:ext cx="2958910" cy="2968424"/>
          </a:xfrm>
          <a:prstGeom prst="rect">
            <a:avLst/>
          </a:prstGeom>
        </p:spPr>
      </p:pic>
      <p:pic>
        <p:nvPicPr>
          <p:cNvPr id="118" name="Picture 117" descr="A diagram of a circle with red and blue dots&#10;&#10;Description automatically generated">
            <a:extLst>
              <a:ext uri="{FF2B5EF4-FFF2-40B4-BE49-F238E27FC236}">
                <a16:creationId xmlns:a16="http://schemas.microsoft.com/office/drawing/2014/main" id="{5F3A078C-19DB-12D2-2619-9768C04E3CE2}"/>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2702711" y="19115125"/>
            <a:ext cx="2970860" cy="2980412"/>
          </a:xfrm>
          <a:prstGeom prst="rect">
            <a:avLst/>
          </a:prstGeom>
        </p:spPr>
      </p:pic>
      <p:pic>
        <p:nvPicPr>
          <p:cNvPr id="120" name="Picture 119" descr="A diagram of a circle with red and blue dots&#10;&#10;Description automatically generated">
            <a:extLst>
              <a:ext uri="{FF2B5EF4-FFF2-40B4-BE49-F238E27FC236}">
                <a16:creationId xmlns:a16="http://schemas.microsoft.com/office/drawing/2014/main" id="{DD9B5BB2-5C70-FD68-22DE-5932D657D8DA}"/>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5661941" y="19109879"/>
            <a:ext cx="2967096" cy="2976636"/>
          </a:xfrm>
          <a:prstGeom prst="rect">
            <a:avLst/>
          </a:prstGeom>
        </p:spPr>
      </p:pic>
      <p:pic>
        <p:nvPicPr>
          <p:cNvPr id="122" name="Picture 121" descr="A graph with a circle and dots&#10;&#10;Description automatically generated">
            <a:extLst>
              <a:ext uri="{FF2B5EF4-FFF2-40B4-BE49-F238E27FC236}">
                <a16:creationId xmlns:a16="http://schemas.microsoft.com/office/drawing/2014/main" id="{355A9F98-B29A-6F84-CC2B-97B86436FCF1}"/>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8558808" y="19123063"/>
            <a:ext cx="2955036" cy="296453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TotalTime>6384</TotalTime>
  <Words>1317</Words>
  <Application>Microsoft Macintosh PowerPoint</Application>
  <PresentationFormat>Custom</PresentationFormat>
  <Paragraphs>75</Paragraphs>
  <Slides>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Californian FB</vt:lpstr>
      <vt:lpstr>Cambria Math</vt:lpstr>
      <vt:lpstr>Constantia</vt:lpstr>
      <vt:lpstr>Helvetica</vt:lpstr>
      <vt:lpstr>Lustria</vt:lpstr>
      <vt:lpstr>Wingdings 2</vt:lpstr>
      <vt:lpstr>Flow</vt:lpstr>
      <vt:lpstr>Graph</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lastModifiedBy>Hoang, Duong (UMKC-Student)</cp:lastModifiedBy>
  <cp:revision>157</cp:revision>
  <cp:lastPrinted>2011-06-30T16:39:37Z</cp:lastPrinted>
  <dcterms:created xsi:type="dcterms:W3CDTF">2011-06-16T02:43:25Z</dcterms:created>
  <dcterms:modified xsi:type="dcterms:W3CDTF">2023-07-17T04:49:08Z</dcterms:modified>
</cp:coreProperties>
</file>